
<file path=[Content_Types].xml><?xml version="1.0" encoding="utf-8"?>
<Types xmlns="http://schemas.openxmlformats.org/package/2006/content-types">
  <Default Extension="png" ContentType="image/png"/>
  <Default Extension="mp3" ContentType="audio/mpe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430" r:id="rId3"/>
    <p:sldId id="437" r:id="rId4"/>
    <p:sldId id="438" r:id="rId5"/>
    <p:sldId id="439" r:id="rId6"/>
    <p:sldId id="432" r:id="rId7"/>
    <p:sldId id="436" r:id="rId8"/>
    <p:sldId id="440" r:id="rId9"/>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43"/>
    <p:restoredTop sz="84644" autoAdjust="0"/>
  </p:normalViewPr>
  <p:slideViewPr>
    <p:cSldViewPr snapToGrid="0" snapToObjects="1">
      <p:cViewPr>
        <p:scale>
          <a:sx n="66" d="100"/>
          <a:sy n="66" d="100"/>
        </p:scale>
        <p:origin x="272" y="1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10/9/18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a:t>
            </a:r>
            <a:r>
              <a:rPr lang="en-US" baseline="0" dirty="0"/>
              <a:t> we will discuss various </a:t>
            </a:r>
            <a:r>
              <a:rPr lang="en-US" dirty="0"/>
              <a:t>Measures of Central Tendency and their implementation in R.</a:t>
            </a:r>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measure of central tendency is a summary statistic that represents the center point or typical value of a dataset. These measures indicate where most values in a distribution fall and are also referred to as the central location of a distribution. You can think of it as the tendency of data to cluster around a middle value. In statistics, the three most common measures of central tendency are the mean, median, and mode. Each of these measures calculates the location of the central point using a different method.</a:t>
            </a:r>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4083931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examine these three measures of central tendency using an example. Here imagine that we have a variable called score with values 7, 1, 6, 3, 7 in that. The </a:t>
            </a:r>
            <a:r>
              <a:rPr lang="en-US" sz="1200" b="1" kern="1200" dirty="0">
                <a:solidFill>
                  <a:schemeClr val="tx1"/>
                </a:solidFill>
                <a:effectLst/>
                <a:latin typeface="+mn-lt"/>
                <a:ea typeface="+mn-ea"/>
                <a:cs typeface="+mn-cs"/>
              </a:rPr>
              <a:t>mean </a:t>
            </a:r>
            <a:r>
              <a:rPr lang="en-US" sz="1200" kern="1200" dirty="0">
                <a:solidFill>
                  <a:schemeClr val="tx1"/>
                </a:solidFill>
                <a:effectLst/>
                <a:latin typeface="+mn-lt"/>
                <a:ea typeface="+mn-ea"/>
                <a:cs typeface="+mn-cs"/>
              </a:rPr>
              <a:t>is the arithmetic average. So as you know, mean is easily calculated by summing all the variable elements, and then dividing them by the total number of variables; in this case we have 7 plus 1 plus 6 plus 3 plus 7 divided by 5, so the mean would be 4.8. The </a:t>
            </a:r>
            <a:r>
              <a:rPr lang="en-US" sz="1200" b="1" kern="1200" dirty="0">
                <a:solidFill>
                  <a:schemeClr val="tx1"/>
                </a:solidFill>
                <a:effectLst/>
                <a:latin typeface="+mn-lt"/>
                <a:ea typeface="+mn-ea"/>
                <a:cs typeface="+mn-cs"/>
              </a:rPr>
              <a:t>median </a:t>
            </a:r>
            <a:r>
              <a:rPr lang="en-US" sz="1200" kern="1200" dirty="0">
                <a:solidFill>
                  <a:schemeClr val="tx1"/>
                </a:solidFill>
                <a:effectLst/>
                <a:latin typeface="+mn-lt"/>
                <a:ea typeface="+mn-ea"/>
                <a:cs typeface="+mn-cs"/>
              </a:rPr>
              <a:t>is the halfway point in the data set, to calculate the median, we need to arrange the data in order and find the middle point. Doing so for this core variable that we have, we have 1, 3, 6, 7 and 7 in assorted variables. Obviously the median is going to be the middle point, which is 6 in this case. Mode is the most frequent value observed in the data. So in this case the mode would be 7 because it is repeated twice, compared to the other elements which have been repeated only once.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1271786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 us modify the previous example by adding a new element at the end of this score vector. The newest score vector will be 7, 1, 6, 3, 7, and 3 again, so what would be the median in that case? Obviously, we can see that we have an even number of elements so we do not have a single midpoint in our dataset. So how would we calculate the median? It depends on how the algorithm is implemented, but in most cases the median will be calculated as the average of the two closest values. Which in this case 3 and 6 are the two closest values to the midpoint, so the median will be calculated as 4.5, which is the average between 3 and 6. So how about the mode? Now in this case we have 3 and 7, both of them repeated twice. Well the answer is that both of them can be the mode of the dataset. For any data set there is only one mean and median, but there can be many modes depending on the data.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231054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Generally speaking, when the data has a symmetrical distribution, the mean and median of the data are very close to each other. An example of this is shown on the graph on the left-hand side where the median is actually on top of the mean so you can’t even see the mean because the median is actually plotted on top of the mean value. On the other hand, if the data is skewed, the mean or the average of the data would be pushed more towards where the data is skewed so the large values that are at the end of the tail push the mean value. Median on the other hand is unaffected by the outliers, because it will always be in the midpoint of the data. Therefore, when you have data that is skewed, and you suspect that there are going to be outliers, median would be a better measure of central tendency.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2300609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F8397F-1220-4195-971A-DC55079779E6}" type="slidenum">
              <a:rPr lang="en-US" altLang="en-US"/>
              <a:pPr/>
              <a:t>6</a:t>
            </a:fld>
            <a:endParaRPr lang="en-US" alt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examine the implementations of these measures in R. Again we can define the score of the variable of the given values, we use the combine function and then we define the numbers as 7, 1, 6, 3, and 7 so if you print score, the values will be printed out, and if you want to compute the mean of the score, the function for the calculation of the mean</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exactly </a:t>
            </a:r>
            <a:r>
              <a:rPr lang="en-US" sz="1200" i="1" kern="1200" dirty="0">
                <a:solidFill>
                  <a:schemeClr val="tx1"/>
                </a:solidFill>
                <a:effectLst/>
                <a:latin typeface="+mn-lt"/>
                <a:ea typeface="+mn-ea"/>
                <a:cs typeface="+mn-cs"/>
              </a:rPr>
              <a:t>mean</a:t>
            </a:r>
            <a:r>
              <a:rPr lang="en-US" sz="1200" kern="1200" dirty="0">
                <a:solidFill>
                  <a:schemeClr val="tx1"/>
                </a:solidFill>
                <a:effectLst/>
                <a:latin typeface="+mn-lt"/>
                <a:ea typeface="+mn-ea"/>
                <a:cs typeface="+mn-cs"/>
              </a:rPr>
              <a:t>, so the mean of the score will be calculated and printed as 4.8 as we already had. The function for median is exactly </a:t>
            </a:r>
            <a:r>
              <a:rPr lang="en-US" sz="1200" i="1" kern="1200" dirty="0">
                <a:solidFill>
                  <a:schemeClr val="tx1"/>
                </a:solidFill>
                <a:effectLst/>
                <a:latin typeface="+mn-lt"/>
                <a:ea typeface="+mn-ea"/>
                <a:cs typeface="+mn-cs"/>
              </a:rPr>
              <a:t>median </a:t>
            </a:r>
            <a:r>
              <a:rPr lang="en-US" sz="1200" kern="1200" dirty="0">
                <a:solidFill>
                  <a:schemeClr val="tx1"/>
                </a:solidFill>
                <a:effectLst/>
                <a:latin typeface="+mn-lt"/>
                <a:ea typeface="+mn-ea"/>
                <a:cs typeface="+mn-cs"/>
              </a:rPr>
              <a:t>so the median of this score in this case will be 6, as we have already seen. </a:t>
            </a:r>
          </a:p>
          <a:p>
            <a:endParaRPr lang="en-US" altLang="en-US" dirty="0"/>
          </a:p>
        </p:txBody>
      </p:sp>
    </p:spTree>
    <p:extLst>
      <p:ext uri="{BB962C8B-B14F-4D97-AF65-F5344CB8AC3E}">
        <p14:creationId xmlns:p14="http://schemas.microsoft.com/office/powerpoint/2010/main" val="417221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F8397F-1220-4195-971A-DC55079779E6}" type="slidenum">
              <a:rPr lang="en-US" altLang="en-US"/>
              <a:pPr/>
              <a:t>7</a:t>
            </a:fld>
            <a:endParaRPr lang="en-US" alt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continue and find the mode of the variable score. There is no function for the calculation of the mode in the R base, and therefore we need to find and install a library that has that implementation. The package called “</a:t>
            </a:r>
            <a:r>
              <a:rPr lang="en-US" sz="1200" kern="1200" dirty="0" err="1">
                <a:solidFill>
                  <a:schemeClr val="tx1"/>
                </a:solidFill>
                <a:effectLst/>
                <a:latin typeface="+mn-lt"/>
                <a:ea typeface="+mn-ea"/>
                <a:cs typeface="+mn-cs"/>
              </a:rPr>
              <a:t>modeest</a:t>
            </a:r>
            <a:r>
              <a:rPr lang="en-US" sz="1200" kern="1200" dirty="0">
                <a:solidFill>
                  <a:schemeClr val="tx1"/>
                </a:solidFill>
                <a:effectLst/>
                <a:latin typeface="+mn-lt"/>
                <a:ea typeface="+mn-ea"/>
                <a:cs typeface="+mn-cs"/>
              </a:rPr>
              <a:t>,” has implementation of the mode and we can easily install and use it. So for installing a new package, if you remember, you use “install the packages,” and then you define the name of the package, and the package will be installed. But even after the package is installed, you need to call the library in order to make sure all the methods are implemented in the package. So we say “library(</a:t>
            </a:r>
            <a:r>
              <a:rPr lang="en-US" sz="1200" kern="1200" dirty="0" err="1">
                <a:solidFill>
                  <a:schemeClr val="tx1"/>
                </a:solidFill>
                <a:effectLst/>
                <a:latin typeface="+mn-lt"/>
                <a:ea typeface="+mn-ea"/>
                <a:cs typeface="+mn-cs"/>
              </a:rPr>
              <a:t>modeest</a:t>
            </a:r>
            <a:r>
              <a:rPr lang="en-US" sz="1200" kern="1200" dirty="0">
                <a:solidFill>
                  <a:schemeClr val="tx1"/>
                </a:solidFill>
                <a:effectLst/>
                <a:latin typeface="+mn-lt"/>
                <a:ea typeface="+mn-ea"/>
                <a:cs typeface="+mn-cs"/>
              </a:rPr>
              <a:t>) and then some warning might be shown, which basically tells you which version of R this package is developed for or the name of the contributors to the package. So the function that we are going to use is “mlv” which stands for most likely value. So we define mlv of the score and then we additionally define the method as “</a:t>
            </a:r>
            <a:r>
              <a:rPr lang="en-US" sz="1200" kern="1200" dirty="0" err="1">
                <a:solidFill>
                  <a:schemeClr val="tx1"/>
                </a:solidFill>
                <a:effectLst/>
                <a:latin typeface="+mn-lt"/>
                <a:ea typeface="+mn-ea"/>
                <a:cs typeface="+mn-cs"/>
              </a:rPr>
              <a:t>mfv</a:t>
            </a:r>
            <a:r>
              <a:rPr lang="en-US" sz="1200" kern="1200" dirty="0">
                <a:solidFill>
                  <a:schemeClr val="tx1"/>
                </a:solidFill>
                <a:effectLst/>
                <a:latin typeface="+mn-lt"/>
                <a:ea typeface="+mn-ea"/>
                <a:cs typeface="+mn-cs"/>
              </a:rPr>
              <a:t>” which is the most frequent value. This would be equivalent to the definition of mode that we presented earlier. In this case, as you can see, the value is printed as 7.  </a:t>
            </a:r>
          </a:p>
          <a:p>
            <a:endParaRPr lang="en-US" altLang="en-US" dirty="0"/>
          </a:p>
        </p:txBody>
      </p:sp>
    </p:spTree>
    <p:extLst>
      <p:ext uri="{BB962C8B-B14F-4D97-AF65-F5344CB8AC3E}">
        <p14:creationId xmlns:p14="http://schemas.microsoft.com/office/powerpoint/2010/main" val="41589574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10/9/18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10/9/18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10/9/18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10/9/18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10/9/18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457200"/>
            <a:ext cx="7772400" cy="857250"/>
          </a:xfrm>
        </p:spPr>
        <p:txBody>
          <a:bodyPr/>
          <a:lstStyle/>
          <a:p>
            <a:r>
              <a:rPr lang="en-US"/>
              <a:t>Click to edit Master title style</a:t>
            </a:r>
          </a:p>
        </p:txBody>
      </p:sp>
      <p:sp>
        <p:nvSpPr>
          <p:cNvPr id="3" name="Text Placeholder 2"/>
          <p:cNvSpPr>
            <a:spLocks noGrp="1"/>
          </p:cNvSpPr>
          <p:nvPr>
            <p:ph type="body" sz="half" idx="1"/>
          </p:nvPr>
        </p:nvSpPr>
        <p:spPr>
          <a:xfrm>
            <a:off x="685800" y="1485900"/>
            <a:ext cx="3810000" cy="3086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485900"/>
            <a:ext cx="3810000" cy="1485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086100"/>
            <a:ext cx="3810000" cy="1485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685800" y="4686300"/>
            <a:ext cx="1905000" cy="342900"/>
          </a:xfrm>
        </p:spPr>
        <p:txBody>
          <a:bodyPr/>
          <a:lstStyle>
            <a:lvl1pPr>
              <a:defRPr/>
            </a:lvl1pPr>
          </a:lstStyle>
          <a:p>
            <a:endParaRPr lang="en-US" altLang="en-US"/>
          </a:p>
        </p:txBody>
      </p:sp>
      <p:sp>
        <p:nvSpPr>
          <p:cNvPr id="7" name="Footer Placeholder 6"/>
          <p:cNvSpPr>
            <a:spLocks noGrp="1"/>
          </p:cNvSpPr>
          <p:nvPr>
            <p:ph type="ftr" sz="quarter" idx="11"/>
          </p:nvPr>
        </p:nvSpPr>
        <p:spPr>
          <a:xfrm>
            <a:off x="3124200" y="4686300"/>
            <a:ext cx="2895600" cy="342900"/>
          </a:xfrm>
        </p:spPr>
        <p:txBody>
          <a:bodyPr/>
          <a:lstStyle>
            <a:lvl1pPr>
              <a:defRPr/>
            </a:lvl1pPr>
          </a:lstStyle>
          <a:p>
            <a:endParaRPr lang="en-US" altLang="en-US"/>
          </a:p>
        </p:txBody>
      </p:sp>
      <p:sp>
        <p:nvSpPr>
          <p:cNvPr id="8" name="Slide Number Placeholder 7"/>
          <p:cNvSpPr>
            <a:spLocks noGrp="1"/>
          </p:cNvSpPr>
          <p:nvPr>
            <p:ph type="sldNum" sz="quarter" idx="12"/>
          </p:nvPr>
        </p:nvSpPr>
        <p:spPr>
          <a:xfrm>
            <a:off x="6553200" y="4686300"/>
            <a:ext cx="1905000" cy="342900"/>
          </a:xfrm>
        </p:spPr>
        <p:txBody>
          <a:bodyPr/>
          <a:lstStyle>
            <a:lvl1pPr>
              <a:defRPr/>
            </a:lvl1pPr>
          </a:lstStyle>
          <a:p>
            <a:fld id="{C9297296-C1BF-46E6-A630-47E74DE8A062}" type="slidenum">
              <a:rPr lang="en-US" altLang="en-US"/>
              <a:pPr/>
              <a:t>‹#›</a:t>
            </a:fld>
            <a:endParaRPr lang="en-US" altLang="en-US"/>
          </a:p>
        </p:txBody>
      </p:sp>
    </p:spTree>
    <p:extLst>
      <p:ext uri="{BB962C8B-B14F-4D97-AF65-F5344CB8AC3E}">
        <p14:creationId xmlns:p14="http://schemas.microsoft.com/office/powerpoint/2010/main" val="1229802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g"/><Relationship Id="rId1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10">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10/9/18</a:t>
            </a:fld>
            <a:endParaRPr lang="en-US" dirty="0"/>
          </a:p>
        </p:txBody>
      </p:sp>
      <p:pic>
        <p:nvPicPr>
          <p:cNvPr id="13" name="Picture 1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 id="2147483668" r:id="rId7"/>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933583"/>
            <a:ext cx="8080655" cy="2509748"/>
          </a:xfrm>
        </p:spPr>
        <p:txBody>
          <a:bodyPr/>
          <a:lstStyle/>
          <a:p>
            <a:r>
              <a:rPr lang="en-US" dirty="0"/>
              <a:t>Descriptive Statistics:</a:t>
            </a:r>
            <a:br>
              <a:rPr lang="en-US" dirty="0"/>
            </a:br>
            <a:r>
              <a:rPr lang="en-US" dirty="0"/>
              <a:t>Measures of Central Tendency</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3_1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00088" y="4740275"/>
            <a:ext cx="487362"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0"/>
            <a:ext cx="6188062" cy="884172"/>
          </a:xfrm>
        </p:spPr>
        <p:txBody>
          <a:bodyPr/>
          <a:lstStyle/>
          <a:p>
            <a:r>
              <a:rPr lang="en-US" dirty="0">
                <a:latin typeface="Garamond" panose="02020404030301010803" pitchFamily="18" charset="0"/>
              </a:rPr>
              <a:t>Measure of Central Tendency</a:t>
            </a:r>
          </a:p>
        </p:txBody>
      </p:sp>
      <p:sp>
        <p:nvSpPr>
          <p:cNvPr id="6" name="Rectangle 3"/>
          <p:cNvSpPr txBox="1">
            <a:spLocks noChangeArrowheads="1"/>
          </p:cNvSpPr>
          <p:nvPr/>
        </p:nvSpPr>
        <p:spPr>
          <a:xfrm>
            <a:off x="1932417" y="1143316"/>
            <a:ext cx="6774873" cy="262764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r>
              <a:rPr lang="en-US" sz="2000" b="0" dirty="0">
                <a:latin typeface="Garamond" panose="02020404030301010803" pitchFamily="18" charset="0"/>
              </a:rPr>
              <a:t>A measure of central tendency is a descriptive statistic that describes the average, or typical value of a set of scores</a:t>
            </a:r>
          </a:p>
          <a:p>
            <a:pPr>
              <a:buFont typeface="Wingdings" panose="05000000000000000000" pitchFamily="2" charset="2"/>
              <a:buChar char="§"/>
            </a:pPr>
            <a:endParaRPr lang="en-US" sz="2000" b="0" dirty="0">
              <a:latin typeface="Garamond" panose="02020404030301010803" pitchFamily="18" charset="0"/>
            </a:endParaRPr>
          </a:p>
          <a:p>
            <a:pPr>
              <a:buFont typeface="Wingdings" panose="05000000000000000000" pitchFamily="2" charset="2"/>
              <a:buChar char="§"/>
            </a:pPr>
            <a:r>
              <a:rPr lang="en-US" sz="2000" b="0" dirty="0">
                <a:latin typeface="Garamond" panose="02020404030301010803" pitchFamily="18" charset="0"/>
              </a:rPr>
              <a:t>There are three common measures of central tendency:</a:t>
            </a:r>
          </a:p>
          <a:p>
            <a:pPr lvl="1"/>
            <a:r>
              <a:rPr lang="en-US" sz="2000" dirty="0">
                <a:solidFill>
                  <a:srgbClr val="002060"/>
                </a:solidFill>
                <a:latin typeface="Garamond" panose="02020404030301010803" pitchFamily="18" charset="0"/>
              </a:rPr>
              <a:t>the mean</a:t>
            </a:r>
          </a:p>
          <a:p>
            <a:pPr lvl="1"/>
            <a:r>
              <a:rPr lang="en-US" sz="2000" dirty="0">
                <a:solidFill>
                  <a:srgbClr val="002060"/>
                </a:solidFill>
                <a:latin typeface="Garamond" panose="02020404030301010803" pitchFamily="18" charset="0"/>
              </a:rPr>
              <a:t>the median</a:t>
            </a:r>
          </a:p>
          <a:p>
            <a:pPr lvl="1"/>
            <a:r>
              <a:rPr lang="en-US" sz="2000" dirty="0">
                <a:solidFill>
                  <a:srgbClr val="002060"/>
                </a:solidFill>
                <a:latin typeface="Garamond" panose="02020404030301010803" pitchFamily="18" charset="0"/>
              </a:rPr>
              <a:t>the mode</a:t>
            </a:r>
          </a:p>
        </p:txBody>
      </p:sp>
      <p:pic>
        <p:nvPicPr>
          <p:cNvPr id="2" name="3_1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7850" y="4430713"/>
            <a:ext cx="487363" cy="487362"/>
          </a:xfrm>
          <a:prstGeom prst="rect">
            <a:avLst/>
          </a:prstGeom>
        </p:spPr>
      </p:pic>
    </p:spTree>
    <p:extLst>
      <p:ext uri="{BB962C8B-B14F-4D97-AF65-F5344CB8AC3E}">
        <p14:creationId xmlns:p14="http://schemas.microsoft.com/office/powerpoint/2010/main" val="7973692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9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20913"/>
            <a:ext cx="6188062" cy="884172"/>
          </a:xfrm>
        </p:spPr>
        <p:txBody>
          <a:bodyPr/>
          <a:lstStyle/>
          <a:p>
            <a:r>
              <a:rPr lang="en-US" dirty="0">
                <a:latin typeface="Garamond" panose="02020404030301010803" pitchFamily="18" charset="0"/>
              </a:rPr>
              <a:t>Measures of Central Tendency</a:t>
            </a:r>
          </a:p>
        </p:txBody>
      </p:sp>
      <p:sp>
        <p:nvSpPr>
          <p:cNvPr id="6" name="Rectangle 3"/>
          <p:cNvSpPr txBox="1">
            <a:spLocks noChangeArrowheads="1"/>
          </p:cNvSpPr>
          <p:nvPr/>
        </p:nvSpPr>
        <p:spPr>
          <a:xfrm>
            <a:off x="2186440" y="687689"/>
            <a:ext cx="6774873" cy="3073504"/>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altLang="en-US" sz="2000" b="0" dirty="0">
                <a:latin typeface="Garamond" panose="02020404030301010803" pitchFamily="18" charset="0"/>
              </a:rPr>
              <a:t>Example: Score={7,</a:t>
            </a:r>
            <a:r>
              <a:rPr lang="en-US" sz="2000" b="0" dirty="0">
                <a:latin typeface="Garamond" panose="02020404030301010803" pitchFamily="18" charset="0"/>
              </a:rPr>
              <a:t>1, 6, 3, 7 </a:t>
            </a:r>
            <a:r>
              <a:rPr lang="en-US" altLang="en-US" sz="2000" b="0" dirty="0">
                <a:latin typeface="Garamond" panose="02020404030301010803" pitchFamily="18" charset="0"/>
              </a:rPr>
              <a:t>}</a:t>
            </a:r>
          </a:p>
          <a:p>
            <a:pPr>
              <a:buFont typeface="Wingdings" panose="05000000000000000000" pitchFamily="2" charset="2"/>
              <a:buChar char="§"/>
            </a:pP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Mean</a:t>
            </a:r>
            <a:r>
              <a:rPr lang="en-US" altLang="en-US" sz="2000" b="0" dirty="0">
                <a:latin typeface="Garamond" panose="02020404030301010803" pitchFamily="18" charset="0"/>
              </a:rPr>
              <a:t> is the arithmetic average. Mean(Score)=(7+1+6+3+7)/5=4.8</a:t>
            </a:r>
            <a:br>
              <a:rPr lang="en-US" altLang="en-US" sz="2000" b="0" dirty="0">
                <a:latin typeface="Garamond" panose="02020404030301010803" pitchFamily="18" charset="0"/>
              </a:rPr>
            </a:b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Median</a:t>
            </a:r>
            <a:r>
              <a:rPr lang="en-US" altLang="en-US" sz="2000" b="0" dirty="0">
                <a:latin typeface="Garamond" panose="02020404030301010803" pitchFamily="18" charset="0"/>
              </a:rPr>
              <a:t> is the halfway point in a data set. To calculate median, arrange data in order and find the middle point.  </a:t>
            </a:r>
            <a:br>
              <a:rPr lang="en-US" altLang="en-US" sz="2000" b="0" dirty="0">
                <a:latin typeface="Garamond" panose="02020404030301010803" pitchFamily="18" charset="0"/>
              </a:rPr>
            </a:br>
            <a:br>
              <a:rPr lang="en-US" altLang="en-US" sz="2000" b="0" dirty="0">
                <a:latin typeface="Garamond" panose="02020404030301010803" pitchFamily="18" charset="0"/>
              </a:rPr>
            </a:br>
            <a:r>
              <a:rPr lang="en-US" altLang="en-US" sz="2000" b="0" dirty="0" err="1">
                <a:latin typeface="Garamond" panose="02020404030301010803" pitchFamily="18" charset="0"/>
              </a:rPr>
              <a:t>Score_sorted</a:t>
            </a:r>
            <a:r>
              <a:rPr lang="en-US" altLang="en-US" sz="2000" b="0" dirty="0">
                <a:latin typeface="Garamond" panose="02020404030301010803" pitchFamily="18" charset="0"/>
              </a:rPr>
              <a:t>={</a:t>
            </a:r>
            <a:r>
              <a:rPr lang="en-US" sz="2000" b="0" dirty="0">
                <a:latin typeface="Garamond" panose="02020404030301010803" pitchFamily="18" charset="0"/>
              </a:rPr>
              <a:t>1, 3, </a:t>
            </a:r>
            <a:r>
              <a:rPr lang="en-US" sz="2000" b="0" dirty="0">
                <a:solidFill>
                  <a:srgbClr val="FF0000"/>
                </a:solidFill>
                <a:latin typeface="Garamond" panose="02020404030301010803" pitchFamily="18" charset="0"/>
              </a:rPr>
              <a:t>6</a:t>
            </a:r>
            <a:r>
              <a:rPr lang="en-US" sz="2000" b="0" dirty="0">
                <a:latin typeface="Garamond" panose="02020404030301010803" pitchFamily="18" charset="0"/>
              </a:rPr>
              <a:t>, 7, 7 </a:t>
            </a:r>
            <a:r>
              <a:rPr lang="en-US" altLang="en-US" sz="2000" b="0" dirty="0">
                <a:latin typeface="Garamond" panose="02020404030301010803" pitchFamily="18" charset="0"/>
              </a:rPr>
              <a:t>} so Median(Score)=6</a:t>
            </a:r>
          </a:p>
          <a:p>
            <a:pPr marL="0" indent="0">
              <a:buNone/>
            </a:pP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Mode</a:t>
            </a:r>
            <a:r>
              <a:rPr lang="en-US" altLang="en-US" sz="2000" b="0" dirty="0">
                <a:latin typeface="Garamond" panose="02020404030301010803" pitchFamily="18" charset="0"/>
              </a:rPr>
              <a:t> is the most frequent value observed is the mode.</a:t>
            </a:r>
          </a:p>
          <a:p>
            <a:pPr marL="0" indent="0">
              <a:buNone/>
            </a:pPr>
            <a:r>
              <a:rPr lang="en-US" altLang="en-US" sz="2000" b="0" dirty="0">
                <a:latin typeface="Garamond" panose="02020404030301010803" pitchFamily="18" charset="0"/>
              </a:rPr>
              <a:t>   Mode(Score) =7 (repeated twice)</a:t>
            </a:r>
          </a:p>
        </p:txBody>
      </p:sp>
      <p:pic>
        <p:nvPicPr>
          <p:cNvPr id="2" name="3_1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7363" y="4305300"/>
            <a:ext cx="487362" cy="487363"/>
          </a:xfrm>
          <a:prstGeom prst="rect">
            <a:avLst/>
          </a:prstGeom>
        </p:spPr>
      </p:pic>
    </p:spTree>
    <p:extLst>
      <p:ext uri="{BB962C8B-B14F-4D97-AF65-F5344CB8AC3E}">
        <p14:creationId xmlns:p14="http://schemas.microsoft.com/office/powerpoint/2010/main" val="40332142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220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0"/>
            <a:ext cx="6188062" cy="884172"/>
          </a:xfrm>
        </p:spPr>
        <p:txBody>
          <a:bodyPr/>
          <a:lstStyle/>
          <a:p>
            <a:r>
              <a:rPr lang="en-US" dirty="0">
                <a:latin typeface="Garamond" panose="02020404030301010803" pitchFamily="18" charset="0"/>
              </a:rPr>
              <a:t>Measures of Central Tendency: Breaking Ties</a:t>
            </a:r>
          </a:p>
        </p:txBody>
      </p:sp>
      <p:sp>
        <p:nvSpPr>
          <p:cNvPr id="6" name="Rectangle 3"/>
          <p:cNvSpPr txBox="1">
            <a:spLocks noChangeArrowheads="1"/>
          </p:cNvSpPr>
          <p:nvPr/>
        </p:nvSpPr>
        <p:spPr>
          <a:xfrm>
            <a:off x="2012628" y="1143316"/>
            <a:ext cx="6774873" cy="3073504"/>
          </a:xfrm>
          <a:prstGeom prst="rect">
            <a:avLst/>
          </a:prstGeom>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altLang="en-US" sz="2000" b="0" dirty="0">
                <a:latin typeface="Garamond" panose="02020404030301010803" pitchFamily="18" charset="0"/>
              </a:rPr>
              <a:t>Example: Score={7,</a:t>
            </a:r>
            <a:r>
              <a:rPr lang="en-US" sz="2000" b="0" dirty="0">
                <a:latin typeface="Garamond" panose="02020404030301010803" pitchFamily="18" charset="0"/>
              </a:rPr>
              <a:t>1, 6, 3, 7, </a:t>
            </a:r>
            <a:r>
              <a:rPr lang="en-US" sz="2000" b="0" dirty="0">
                <a:solidFill>
                  <a:srgbClr val="FF0000"/>
                </a:solidFill>
                <a:latin typeface="Garamond" panose="02020404030301010803" pitchFamily="18" charset="0"/>
              </a:rPr>
              <a:t>3</a:t>
            </a:r>
            <a:r>
              <a:rPr lang="en-US" altLang="en-US" sz="2000" b="0" dirty="0">
                <a:latin typeface="Garamond" panose="02020404030301010803" pitchFamily="18" charset="0"/>
              </a:rPr>
              <a:t>} #added a new element 3 at the end</a:t>
            </a:r>
          </a:p>
          <a:p>
            <a:pPr marL="0" indent="0">
              <a:buNone/>
            </a:pP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Median:</a:t>
            </a:r>
            <a:r>
              <a:rPr lang="en-US" altLang="en-US" sz="2000" b="0" dirty="0">
                <a:latin typeface="Garamond" panose="02020404030301010803" pitchFamily="18" charset="0"/>
              </a:rPr>
              <a:t> what is the median now?  </a:t>
            </a:r>
            <a:r>
              <a:rPr lang="en-US" altLang="en-US" sz="2000" b="0" dirty="0" err="1">
                <a:latin typeface="Garamond" panose="02020404030301010803" pitchFamily="18" charset="0"/>
              </a:rPr>
              <a:t>Score_sorted</a:t>
            </a:r>
            <a:r>
              <a:rPr lang="en-US" altLang="en-US" sz="2000" b="0" dirty="0">
                <a:latin typeface="Garamond" panose="02020404030301010803" pitchFamily="18" charset="0"/>
              </a:rPr>
              <a:t>={</a:t>
            </a:r>
            <a:r>
              <a:rPr lang="en-US" sz="2000" b="0" dirty="0">
                <a:latin typeface="Garamond" panose="02020404030301010803" pitchFamily="18" charset="0"/>
              </a:rPr>
              <a:t>1, 3, </a:t>
            </a:r>
            <a:r>
              <a:rPr lang="en-US" sz="2000" b="0" dirty="0">
                <a:solidFill>
                  <a:srgbClr val="FF0000"/>
                </a:solidFill>
                <a:latin typeface="Garamond" panose="02020404030301010803" pitchFamily="18" charset="0"/>
              </a:rPr>
              <a:t>3</a:t>
            </a:r>
            <a:r>
              <a:rPr lang="en-US" sz="2000" b="0" dirty="0">
                <a:latin typeface="Garamond" panose="02020404030301010803" pitchFamily="18" charset="0"/>
              </a:rPr>
              <a:t>, </a:t>
            </a:r>
            <a:r>
              <a:rPr lang="en-US" sz="2000" b="0" dirty="0">
                <a:solidFill>
                  <a:srgbClr val="FF0000"/>
                </a:solidFill>
                <a:latin typeface="Garamond" panose="02020404030301010803" pitchFamily="18" charset="0"/>
              </a:rPr>
              <a:t>6</a:t>
            </a:r>
            <a:r>
              <a:rPr lang="en-US" sz="2000" b="0" dirty="0">
                <a:latin typeface="Garamond" panose="02020404030301010803" pitchFamily="18" charset="0"/>
              </a:rPr>
              <a:t>, 7, 7 </a:t>
            </a:r>
            <a:r>
              <a:rPr lang="en-US" altLang="en-US" sz="2000" b="0" dirty="0">
                <a:latin typeface="Garamond" panose="02020404030301010803" pitchFamily="18" charset="0"/>
              </a:rPr>
              <a:t>} </a:t>
            </a:r>
            <a:br>
              <a:rPr lang="en-US" altLang="en-US" sz="2000" b="0" dirty="0">
                <a:latin typeface="Garamond" panose="02020404030301010803" pitchFamily="18" charset="0"/>
              </a:rPr>
            </a:br>
            <a:r>
              <a:rPr lang="en-US" altLang="en-US" sz="2000" b="0" dirty="0">
                <a:latin typeface="Garamond" panose="02020404030301010803" pitchFamily="18" charset="0"/>
              </a:rPr>
              <a:t>Answer:  Depends on the algorithm implementation for breaking ties. In most cases it is the average of the two closes values (4.5).</a:t>
            </a:r>
          </a:p>
          <a:p>
            <a:pPr>
              <a:buFont typeface="Wingdings" panose="05000000000000000000" pitchFamily="2" charset="2"/>
              <a:buChar char="§"/>
            </a:pPr>
            <a:endParaRPr lang="en-US" altLang="en-US" sz="2000" b="0" dirty="0">
              <a:latin typeface="Garamond" panose="02020404030301010803" pitchFamily="18" charset="0"/>
            </a:endParaRPr>
          </a:p>
          <a:p>
            <a:pPr>
              <a:buFont typeface="Wingdings" panose="05000000000000000000" pitchFamily="2" charset="2"/>
              <a:buChar char="§"/>
            </a:pPr>
            <a:r>
              <a:rPr lang="en-US" altLang="en-US" sz="2000" b="0" dirty="0">
                <a:solidFill>
                  <a:schemeClr val="accent1">
                    <a:lumMod val="75000"/>
                  </a:schemeClr>
                </a:solidFill>
                <a:latin typeface="Garamond" panose="02020404030301010803" pitchFamily="18" charset="0"/>
              </a:rPr>
              <a:t>Mode: </a:t>
            </a:r>
            <a:r>
              <a:rPr lang="en-US" altLang="en-US" sz="2000" b="0" dirty="0">
                <a:latin typeface="Garamond" panose="02020404030301010803" pitchFamily="18" charset="0"/>
              </a:rPr>
              <a:t>what is the mode now? 3 or 7 (both appeared twice)</a:t>
            </a:r>
          </a:p>
          <a:p>
            <a:pPr marL="0" indent="0">
              <a:buNone/>
            </a:pPr>
            <a:r>
              <a:rPr lang="en-US" altLang="en-US" sz="2000" b="0" dirty="0">
                <a:latin typeface="Garamond" panose="02020404030301010803" pitchFamily="18" charset="0"/>
              </a:rPr>
              <a:t> Answer: For any data set there is only one mean and median but there may be many modes.</a:t>
            </a:r>
          </a:p>
          <a:p>
            <a:pPr marL="0" indent="0">
              <a:buNone/>
            </a:pPr>
            <a:r>
              <a:rPr lang="en-US" altLang="en-US" b="0" dirty="0">
                <a:latin typeface="Garamond" panose="02020404030301010803" pitchFamily="18" charset="0"/>
              </a:rPr>
              <a:t>   </a:t>
            </a:r>
          </a:p>
        </p:txBody>
      </p:sp>
      <p:pic>
        <p:nvPicPr>
          <p:cNvPr id="2" name="3_1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4362450"/>
            <a:ext cx="487363" cy="487363"/>
          </a:xfrm>
          <a:prstGeom prst="rect">
            <a:avLst/>
          </a:prstGeom>
        </p:spPr>
      </p:pic>
    </p:spTree>
    <p:extLst>
      <p:ext uri="{BB962C8B-B14F-4D97-AF65-F5344CB8AC3E}">
        <p14:creationId xmlns:p14="http://schemas.microsoft.com/office/powerpoint/2010/main" val="26595746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987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06034" y="-139173"/>
            <a:ext cx="6188062" cy="884172"/>
          </a:xfrm>
        </p:spPr>
        <p:txBody>
          <a:bodyPr/>
          <a:lstStyle/>
          <a:p>
            <a:r>
              <a:rPr lang="en-US" dirty="0">
                <a:latin typeface="Garamond" panose="02020404030301010803" pitchFamily="18" charset="0"/>
              </a:rPr>
              <a:t>Measures of Central Tendency</a:t>
            </a:r>
          </a:p>
        </p:txBody>
      </p:sp>
      <p:sp>
        <p:nvSpPr>
          <p:cNvPr id="5" name="Rectangle 3"/>
          <p:cNvSpPr txBox="1">
            <a:spLocks noChangeArrowheads="1"/>
          </p:cNvSpPr>
          <p:nvPr/>
        </p:nvSpPr>
        <p:spPr>
          <a:xfrm>
            <a:off x="1963507" y="682336"/>
            <a:ext cx="7089809" cy="262764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
            </a:pPr>
            <a:r>
              <a:rPr lang="en-US" altLang="en-US" sz="2000" b="0" dirty="0">
                <a:latin typeface="Garamond" panose="02020404030301010803" pitchFamily="18" charset="0"/>
              </a:rPr>
              <a:t>If the recorded values for a variable form a symmetric distribution, the median and mean are close to each other.</a:t>
            </a:r>
          </a:p>
          <a:p>
            <a:pPr>
              <a:buFont typeface="Wingdings" panose="05000000000000000000" pitchFamily="2" charset="2"/>
              <a:buChar char="§"/>
            </a:pPr>
            <a:r>
              <a:rPr lang="en-US" altLang="en-US" sz="2000" b="0" dirty="0">
                <a:latin typeface="Garamond" panose="02020404030301010803" pitchFamily="18" charset="0"/>
              </a:rPr>
              <a:t>In skewed data, the mean lies further toward the skew than the median. As such, the median is unaffected by outliers, making it a better measure of central tendency when there are outliers.</a:t>
            </a:r>
          </a:p>
          <a:p>
            <a:pPr>
              <a:buFont typeface="Wingdings" panose="05000000000000000000" pitchFamily="2" charset="2"/>
              <a:buChar char="§"/>
            </a:pPr>
            <a:endParaRPr lang="en-US" altLang="en-US" b="0" dirty="0">
              <a:latin typeface="Garamond" panose="02020404030301010803" pitchFamily="18" charset="0"/>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434" t="4150" r="24296" b="23495"/>
          <a:stretch/>
        </p:blipFill>
        <p:spPr>
          <a:xfrm>
            <a:off x="2306034" y="2435102"/>
            <a:ext cx="3016185" cy="2226069"/>
          </a:xfrm>
          <a:prstGeom prst="rect">
            <a:avLst/>
          </a:prstGeom>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r="24798" b="21038"/>
          <a:stretch/>
        </p:blipFill>
        <p:spPr>
          <a:xfrm>
            <a:off x="5770723" y="2409314"/>
            <a:ext cx="2927413" cy="2297198"/>
          </a:xfrm>
          <a:prstGeom prst="rect">
            <a:avLst/>
          </a:prstGeom>
        </p:spPr>
      </p:pic>
      <p:pic>
        <p:nvPicPr>
          <p:cNvPr id="2" name="3_1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33400" y="4430713"/>
            <a:ext cx="487363" cy="487362"/>
          </a:xfrm>
          <a:prstGeom prst="rect">
            <a:avLst/>
          </a:prstGeom>
        </p:spPr>
      </p:pic>
    </p:spTree>
    <p:extLst>
      <p:ext uri="{BB962C8B-B14F-4D97-AF65-F5344CB8AC3E}">
        <p14:creationId xmlns:p14="http://schemas.microsoft.com/office/powerpoint/2010/main" val="20264505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9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4278" name="Rectangle 6"/>
          <p:cNvSpPr>
            <a:spLocks noGrp="1" noChangeArrowheads="1"/>
          </p:cNvSpPr>
          <p:nvPr>
            <p:ph type="title"/>
          </p:nvPr>
        </p:nvSpPr>
        <p:spPr>
          <a:xfrm>
            <a:off x="2171796" y="224588"/>
            <a:ext cx="5865298" cy="688631"/>
          </a:xfrm>
        </p:spPr>
        <p:txBody>
          <a:bodyPr>
            <a:normAutofit/>
          </a:bodyPr>
          <a:lstStyle/>
          <a:p>
            <a:r>
              <a:rPr lang="en-US" altLang="en-US" dirty="0">
                <a:latin typeface="Garamond" panose="02020404030301010803" pitchFamily="18" charset="0"/>
              </a:rPr>
              <a:t>Implementation in R</a:t>
            </a:r>
          </a:p>
        </p:txBody>
      </p:sp>
      <p:sp>
        <p:nvSpPr>
          <p:cNvPr id="54279" name="Rectangle 7"/>
          <p:cNvSpPr>
            <a:spLocks noGrp="1" noChangeArrowheads="1"/>
          </p:cNvSpPr>
          <p:nvPr>
            <p:ph type="body" idx="1"/>
          </p:nvPr>
        </p:nvSpPr>
        <p:spPr>
          <a:xfrm>
            <a:off x="1455200" y="1270000"/>
            <a:ext cx="7298489" cy="2594535"/>
          </a:xfrm>
        </p:spPr>
        <p:txBody>
          <a:bodyPr>
            <a:normAutofit fontScale="85000" lnSpcReduction="20000"/>
          </a:bodyPr>
          <a:lstStyle/>
          <a:p>
            <a:pPr marL="0" marR="0" indent="0" latinLnBrk="1">
              <a:spcBef>
                <a:spcPts val="0"/>
              </a:spcBef>
              <a:spcAft>
                <a:spcPts val="1000"/>
              </a:spcAft>
              <a:buNone/>
            </a:pPr>
            <a:r>
              <a:rPr lang="en-US"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#Define Score</a:t>
            </a:r>
            <a:br>
              <a:rPr lang="en-US" dirty="0">
                <a:latin typeface="Consolas" panose="020B0609020204030204" pitchFamily="49" charset="0"/>
                <a:ea typeface="Cambria" panose="02040503050406030204" pitchFamily="18" charset="0"/>
                <a:cs typeface="Times New Roman" panose="02020603050405020304" pitchFamily="18" charset="0"/>
              </a:rPr>
            </a:br>
            <a:r>
              <a:rPr lang="en-US" dirty="0">
                <a:latin typeface="Consolas" panose="020B0609020204030204" pitchFamily="49" charset="0"/>
                <a:ea typeface="Cambria" panose="02040503050406030204" pitchFamily="18" charset="0"/>
                <a:cs typeface="Times New Roman" panose="02020603050405020304" pitchFamily="18" charset="0"/>
              </a:rPr>
              <a:t>Score=</a:t>
            </a:r>
            <a:r>
              <a:rPr lang="en-US"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dirty="0">
                <a:latin typeface="Consolas" panose="020B0609020204030204" pitchFamily="49" charset="0"/>
                <a:ea typeface="Cambria" panose="02040503050406030204" pitchFamily="18" charset="0"/>
                <a:cs typeface="Times New Roman" panose="02020603050405020304" pitchFamily="18" charset="0"/>
              </a:rPr>
              <a:t>(</a:t>
            </a:r>
            <a:r>
              <a:rPr lang="en-US" dirty="0">
                <a:solidFill>
                  <a:srgbClr val="0000CF"/>
                </a:solidFill>
                <a:latin typeface="Consolas" panose="020B0609020204030204" pitchFamily="49" charset="0"/>
                <a:ea typeface="Cambria" panose="02040503050406030204" pitchFamily="18" charset="0"/>
                <a:cs typeface="Times New Roman" panose="02020603050405020304" pitchFamily="18" charset="0"/>
              </a:rPr>
              <a:t>7</a:t>
            </a:r>
            <a:r>
              <a:rPr lang="en-US" dirty="0">
                <a:latin typeface="Consolas" panose="020B0609020204030204" pitchFamily="49" charset="0"/>
                <a:ea typeface="Cambria" panose="02040503050406030204" pitchFamily="18" charset="0"/>
                <a:cs typeface="Times New Roman" panose="02020603050405020304" pitchFamily="18" charset="0"/>
              </a:rPr>
              <a:t>,</a:t>
            </a:r>
            <a:r>
              <a:rPr lang="en-US"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dirty="0">
                <a:latin typeface="Consolas" panose="020B0609020204030204" pitchFamily="49" charset="0"/>
                <a:ea typeface="Cambria" panose="02040503050406030204" pitchFamily="18" charset="0"/>
                <a:cs typeface="Times New Roman" panose="02020603050405020304" pitchFamily="18" charset="0"/>
              </a:rPr>
              <a:t>, </a:t>
            </a:r>
            <a:r>
              <a:rPr lang="en-US" dirty="0">
                <a:solidFill>
                  <a:srgbClr val="0000CF"/>
                </a:solidFill>
                <a:latin typeface="Consolas" panose="020B0609020204030204" pitchFamily="49" charset="0"/>
                <a:ea typeface="Cambria" panose="02040503050406030204" pitchFamily="18" charset="0"/>
                <a:cs typeface="Times New Roman" panose="02020603050405020304" pitchFamily="18" charset="0"/>
              </a:rPr>
              <a:t>6</a:t>
            </a:r>
            <a:r>
              <a:rPr lang="en-US" dirty="0">
                <a:latin typeface="Consolas" panose="020B0609020204030204" pitchFamily="49" charset="0"/>
                <a:ea typeface="Cambria" panose="02040503050406030204" pitchFamily="18" charset="0"/>
                <a:cs typeface="Times New Roman" panose="02020603050405020304" pitchFamily="18" charset="0"/>
              </a:rPr>
              <a:t>, </a:t>
            </a:r>
            <a:r>
              <a:rPr lang="en-US"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dirty="0">
                <a:latin typeface="Consolas" panose="020B0609020204030204" pitchFamily="49" charset="0"/>
                <a:ea typeface="Cambria" panose="02040503050406030204" pitchFamily="18" charset="0"/>
                <a:cs typeface="Times New Roman" panose="02020603050405020304" pitchFamily="18" charset="0"/>
              </a:rPr>
              <a:t>, </a:t>
            </a:r>
            <a:r>
              <a:rPr lang="en-US" dirty="0">
                <a:solidFill>
                  <a:srgbClr val="0000CF"/>
                </a:solidFill>
                <a:latin typeface="Consolas" panose="020B0609020204030204" pitchFamily="49" charset="0"/>
                <a:ea typeface="Cambria" panose="02040503050406030204" pitchFamily="18" charset="0"/>
                <a:cs typeface="Times New Roman" panose="02020603050405020304" pitchFamily="18" charset="0"/>
              </a:rPr>
              <a:t>7</a:t>
            </a:r>
            <a:r>
              <a:rPr lang="en-US" dirty="0">
                <a:latin typeface="Consolas" panose="020B0609020204030204" pitchFamily="49" charset="0"/>
                <a:ea typeface="Cambria" panose="02040503050406030204" pitchFamily="18" charset="0"/>
                <a:cs typeface="Times New Roman" panose="02020603050405020304" pitchFamily="18" charset="0"/>
              </a:rPr>
              <a:t>)</a:t>
            </a:r>
            <a:br>
              <a:rPr lang="en-US" dirty="0">
                <a:latin typeface="Consolas" panose="020B0609020204030204" pitchFamily="49" charset="0"/>
                <a:ea typeface="Cambria" panose="02040503050406030204" pitchFamily="18" charset="0"/>
                <a:cs typeface="Times New Roman" panose="02020603050405020304" pitchFamily="18" charset="0"/>
              </a:rPr>
            </a:br>
            <a:r>
              <a:rPr lang="en-US" dirty="0">
                <a:latin typeface="Consolas" panose="020B0609020204030204" pitchFamily="49" charset="0"/>
                <a:ea typeface="Cambria" panose="02040503050406030204" pitchFamily="18" charset="0"/>
                <a:cs typeface="Times New Roman" panose="02020603050405020304" pitchFamily="18" charset="0"/>
              </a:rPr>
              <a:t>Score</a:t>
            </a:r>
          </a:p>
          <a:p>
            <a:pPr marL="0" marR="0" indent="0" latinLnBrk="1">
              <a:spcBef>
                <a:spcPts val="0"/>
              </a:spcBef>
              <a:spcAft>
                <a:spcPts val="1000"/>
              </a:spcAft>
              <a:buNone/>
            </a:pPr>
            <a:r>
              <a:rPr lang="en-US" dirty="0">
                <a:latin typeface="Consolas" panose="020B0609020204030204" pitchFamily="49" charset="0"/>
                <a:ea typeface="Cambria" panose="02040503050406030204" pitchFamily="18" charset="0"/>
                <a:cs typeface="Times New Roman" panose="02020603050405020304" pitchFamily="18" charset="0"/>
              </a:rPr>
              <a:t>## [1] 7 1 6 3 7</a:t>
            </a:r>
          </a:p>
          <a:p>
            <a:pPr marL="0" marR="0" indent="0" latinLnBrk="1">
              <a:spcBef>
                <a:spcPts val="0"/>
              </a:spcBef>
              <a:spcAft>
                <a:spcPts val="1000"/>
              </a:spcAft>
              <a:buNone/>
            </a:pPr>
            <a:r>
              <a:rPr lang="en-US"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#Compute mean of the score</a:t>
            </a:r>
            <a:br>
              <a:rPr lang="en-US" dirty="0">
                <a:latin typeface="Consolas" panose="020B0609020204030204" pitchFamily="49" charset="0"/>
                <a:ea typeface="Cambria" panose="02040503050406030204" pitchFamily="18" charset="0"/>
                <a:cs typeface="Times New Roman" panose="02020603050405020304" pitchFamily="18" charset="0"/>
              </a:rPr>
            </a:br>
            <a:r>
              <a:rPr lang="en-US"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mean</a:t>
            </a:r>
            <a:r>
              <a:rPr lang="en-US" dirty="0">
                <a:latin typeface="Consolas" panose="020B0609020204030204" pitchFamily="49" charset="0"/>
                <a:ea typeface="Cambria" panose="02040503050406030204" pitchFamily="18" charset="0"/>
                <a:cs typeface="Times New Roman" panose="02020603050405020304" pitchFamily="18" charset="0"/>
              </a:rPr>
              <a:t>(Score)</a:t>
            </a:r>
          </a:p>
          <a:p>
            <a:pPr marL="0" marR="0" indent="0" latinLnBrk="1">
              <a:spcBef>
                <a:spcPts val="0"/>
              </a:spcBef>
              <a:spcAft>
                <a:spcPts val="1000"/>
              </a:spcAft>
              <a:buNone/>
            </a:pPr>
            <a:r>
              <a:rPr lang="en-US" dirty="0">
                <a:latin typeface="Consolas" panose="020B0609020204030204" pitchFamily="49" charset="0"/>
                <a:ea typeface="Cambria" panose="02040503050406030204" pitchFamily="18" charset="0"/>
                <a:cs typeface="Times New Roman" panose="02020603050405020304" pitchFamily="18" charset="0"/>
              </a:rPr>
              <a:t>## [1] 4.8</a:t>
            </a:r>
          </a:p>
          <a:p>
            <a:pPr marL="0" marR="0" indent="0" latinLnBrk="1">
              <a:spcBef>
                <a:spcPts val="0"/>
              </a:spcBef>
              <a:spcAft>
                <a:spcPts val="1000"/>
              </a:spcAft>
              <a:buNone/>
            </a:pPr>
            <a:r>
              <a:rPr lang="en-US"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#Compute median of the score</a:t>
            </a:r>
            <a:br>
              <a:rPr lang="en-US" dirty="0">
                <a:latin typeface="Consolas" panose="020B0609020204030204" pitchFamily="49" charset="0"/>
                <a:ea typeface="Cambria" panose="02040503050406030204" pitchFamily="18" charset="0"/>
                <a:cs typeface="Times New Roman" panose="02020603050405020304" pitchFamily="18" charset="0"/>
              </a:rPr>
            </a:br>
            <a:r>
              <a:rPr lang="en-US"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median</a:t>
            </a:r>
            <a:r>
              <a:rPr lang="en-US" dirty="0">
                <a:latin typeface="Consolas" panose="020B0609020204030204" pitchFamily="49" charset="0"/>
                <a:ea typeface="Cambria" panose="02040503050406030204" pitchFamily="18" charset="0"/>
                <a:cs typeface="Times New Roman" panose="02020603050405020304" pitchFamily="18" charset="0"/>
              </a:rPr>
              <a:t> (Score)</a:t>
            </a:r>
          </a:p>
          <a:p>
            <a:pPr marL="0" marR="0" indent="0" latinLnBrk="1">
              <a:spcBef>
                <a:spcPts val="0"/>
              </a:spcBef>
              <a:spcAft>
                <a:spcPts val="1000"/>
              </a:spcAft>
              <a:buNone/>
            </a:pPr>
            <a:r>
              <a:rPr lang="en-US" dirty="0">
                <a:latin typeface="Consolas" panose="020B0609020204030204" pitchFamily="49" charset="0"/>
                <a:ea typeface="Cambria" panose="02040503050406030204" pitchFamily="18" charset="0"/>
                <a:cs typeface="Times New Roman" panose="02020603050405020304" pitchFamily="18" charset="0"/>
              </a:rPr>
              <a:t>## [1] 6</a:t>
            </a:r>
          </a:p>
        </p:txBody>
      </p:sp>
      <p:pic>
        <p:nvPicPr>
          <p:cNvPr id="2" name="3_1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9100" y="4338638"/>
            <a:ext cx="487363" cy="487362"/>
          </a:xfrm>
          <a:prstGeom prst="rect">
            <a:avLst/>
          </a:prstGeom>
        </p:spPr>
      </p:pic>
    </p:spTree>
    <p:extLst>
      <p:ext uri="{BB962C8B-B14F-4D97-AF65-F5344CB8AC3E}">
        <p14:creationId xmlns:p14="http://schemas.microsoft.com/office/powerpoint/2010/main" val="37772184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2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4278" name="Rectangle 6"/>
          <p:cNvSpPr>
            <a:spLocks noGrp="1" noChangeArrowheads="1"/>
          </p:cNvSpPr>
          <p:nvPr>
            <p:ph type="title"/>
          </p:nvPr>
        </p:nvSpPr>
        <p:spPr>
          <a:xfrm>
            <a:off x="2171796" y="224588"/>
            <a:ext cx="5865298" cy="688631"/>
          </a:xfrm>
        </p:spPr>
        <p:txBody>
          <a:bodyPr>
            <a:normAutofit/>
          </a:bodyPr>
          <a:lstStyle/>
          <a:p>
            <a:r>
              <a:rPr lang="en-US" altLang="en-US">
                <a:latin typeface="Garamond" panose="02020404030301010803" pitchFamily="18" charset="0"/>
              </a:rPr>
              <a:t>Implementation in R</a:t>
            </a:r>
            <a:endParaRPr lang="en-US" altLang="en-US" dirty="0">
              <a:latin typeface="Garamond" panose="02020404030301010803" pitchFamily="18" charset="0"/>
            </a:endParaRPr>
          </a:p>
        </p:txBody>
      </p:sp>
      <p:sp>
        <p:nvSpPr>
          <p:cNvPr id="54279" name="Rectangle 7"/>
          <p:cNvSpPr>
            <a:spLocks noGrp="1" noChangeArrowheads="1"/>
          </p:cNvSpPr>
          <p:nvPr>
            <p:ph type="body" idx="1"/>
          </p:nvPr>
        </p:nvSpPr>
        <p:spPr>
          <a:xfrm>
            <a:off x="1184443" y="1281314"/>
            <a:ext cx="7595937" cy="2855733"/>
          </a:xfrm>
        </p:spPr>
        <p:txBody>
          <a:bodyPr>
            <a:normAutofit fontScale="55000" lnSpcReduction="20000"/>
          </a:bodyPr>
          <a:lstStyle/>
          <a:p>
            <a:pPr marL="0" marR="0" indent="0" latinLnBrk="1">
              <a:spcBef>
                <a:spcPts val="0"/>
              </a:spcBef>
              <a:spcAft>
                <a:spcPts val="1000"/>
              </a:spcAft>
              <a:buNone/>
            </a:pP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#Find mode of Score</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#Mode is not included in R Base, we need to use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modeest</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package</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#Install the package if it is installed, make sure there is internet connectivity</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install.packages</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modeest</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',repos = "http://cran.us.r-project.org")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#call the package</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modeest</a:t>
            </a:r>
            <a:r>
              <a:rPr lang="en-US" sz="24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Warning: package '</a:t>
            </a:r>
            <a:r>
              <a:rPr lang="en-US" sz="2400" dirty="0" err="1">
                <a:latin typeface="Consolas" panose="020B0609020204030204" pitchFamily="49" charset="0"/>
                <a:ea typeface="Cambria" panose="02040503050406030204" pitchFamily="18" charset="0"/>
                <a:cs typeface="Times New Roman" panose="02020603050405020304" pitchFamily="18" charset="0"/>
              </a:rPr>
              <a:t>modeest</a:t>
            </a:r>
            <a:r>
              <a:rPr lang="en-US" sz="2400" dirty="0">
                <a:latin typeface="Consolas" panose="020B0609020204030204" pitchFamily="49" charset="0"/>
                <a:ea typeface="Cambria" panose="02040503050406030204" pitchFamily="18" charset="0"/>
                <a:cs typeface="Times New Roman" panose="02020603050405020304" pitchFamily="18" charset="0"/>
              </a:rPr>
              <a:t>' was built under R version 3.4.4</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latin typeface="Consolas" panose="020B0609020204030204" pitchFamily="49" charset="0"/>
                <a:ea typeface="Cambria" panose="02040503050406030204" pitchFamily="18" charset="0"/>
                <a:cs typeface="Times New Roman" panose="02020603050405020304" pitchFamily="18" charset="0"/>
              </a:rPr>
              <a:t>## This is package '</a:t>
            </a:r>
            <a:r>
              <a:rPr lang="en-US" sz="2400" dirty="0" err="1">
                <a:latin typeface="Consolas" panose="020B0609020204030204" pitchFamily="49" charset="0"/>
                <a:ea typeface="Cambria" panose="02040503050406030204" pitchFamily="18" charset="0"/>
                <a:cs typeface="Times New Roman" panose="02020603050405020304" pitchFamily="18" charset="0"/>
              </a:rPr>
              <a:t>modeest</a:t>
            </a:r>
            <a:r>
              <a:rPr lang="en-US" sz="2400" dirty="0">
                <a:latin typeface="Consolas" panose="020B0609020204030204" pitchFamily="49" charset="0"/>
                <a:ea typeface="Cambria" panose="02040503050406030204" pitchFamily="18" charset="0"/>
                <a:cs typeface="Times New Roman" panose="02020603050405020304" pitchFamily="18" charset="0"/>
              </a:rPr>
              <a:t>' written by P. PONCET.</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latin typeface="Consolas" panose="020B0609020204030204" pitchFamily="49" charset="0"/>
                <a:ea typeface="Cambria" panose="02040503050406030204" pitchFamily="18" charset="0"/>
                <a:cs typeface="Times New Roman" panose="02020603050405020304" pitchFamily="18" charset="0"/>
              </a:rPr>
              <a:t>## For a complete list of functions, use 'library(help = "</a:t>
            </a:r>
            <a:r>
              <a:rPr lang="en-US" sz="2400" dirty="0" err="1">
                <a:latin typeface="Consolas" panose="020B0609020204030204" pitchFamily="49" charset="0"/>
                <a:ea typeface="Cambria" panose="02040503050406030204" pitchFamily="18" charset="0"/>
                <a:cs typeface="Times New Roman" panose="02020603050405020304" pitchFamily="18" charset="0"/>
              </a:rPr>
              <a:t>modeest</a:t>
            </a:r>
            <a:r>
              <a:rPr lang="en-US" sz="2400" dirty="0">
                <a:latin typeface="Consolas" panose="020B0609020204030204" pitchFamily="49" charset="0"/>
                <a:ea typeface="Cambria" panose="02040503050406030204" pitchFamily="18" charset="0"/>
                <a:cs typeface="Times New Roman" panose="02020603050405020304" pitchFamily="18" charset="0"/>
              </a:rPr>
              <a:t>")' or '</a:t>
            </a:r>
            <a:r>
              <a:rPr lang="en-US" sz="2400" dirty="0" err="1">
                <a:latin typeface="Consolas" panose="020B0609020204030204" pitchFamily="49" charset="0"/>
                <a:ea typeface="Cambria" panose="02040503050406030204" pitchFamily="18" charset="0"/>
                <a:cs typeface="Times New Roman" panose="02020603050405020304" pitchFamily="18" charset="0"/>
              </a:rPr>
              <a:t>help.start</a:t>
            </a:r>
            <a:r>
              <a:rPr lang="en-US" sz="24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#Use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fuction</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mlv(Most Likely Value) and set method as </a:t>
            </a:r>
            <a:r>
              <a:rPr lang="en-US" sz="2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mfv</a:t>
            </a:r>
            <a:r>
              <a:rPr lang="en-US" sz="2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(Most Frequent Value)</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mlv</a:t>
            </a:r>
            <a:r>
              <a:rPr lang="en-US" sz="2400" dirty="0">
                <a:latin typeface="Consolas" panose="020B0609020204030204" pitchFamily="49" charset="0"/>
                <a:ea typeface="Cambria" panose="02040503050406030204" pitchFamily="18" charset="0"/>
                <a:cs typeface="Times New Roman" panose="02020603050405020304" pitchFamily="18" charset="0"/>
              </a:rPr>
              <a:t>(</a:t>
            </a:r>
            <a:r>
              <a:rPr lang="en-US" sz="2400" dirty="0" err="1">
                <a:latin typeface="Consolas" panose="020B0609020204030204" pitchFamily="49" charset="0"/>
                <a:ea typeface="Cambria" panose="02040503050406030204" pitchFamily="18" charset="0"/>
                <a:cs typeface="Times New Roman" panose="02020603050405020304" pitchFamily="18" charset="0"/>
              </a:rPr>
              <a:t>Score,</a:t>
            </a:r>
            <a:r>
              <a:rPr lang="en-US" sz="2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method</a:t>
            </a:r>
            <a:r>
              <a:rPr lang="en-US" sz="2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2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24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mfv</a:t>
            </a:r>
            <a:r>
              <a:rPr lang="en-US" sz="24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2400" dirty="0">
                <a:latin typeface="Consolas" panose="020B0609020204030204" pitchFamily="49" charset="0"/>
                <a:ea typeface="Cambria" panose="02040503050406030204" pitchFamily="18" charset="0"/>
                <a:cs typeface="Times New Roman" panose="02020603050405020304" pitchFamily="18" charset="0"/>
              </a:rPr>
              <a:t>)</a:t>
            </a:r>
          </a:p>
          <a:p>
            <a:pPr marL="0" marR="0" indent="0" latinLnBrk="1">
              <a:spcBef>
                <a:spcPts val="0"/>
              </a:spcBef>
              <a:spcAft>
                <a:spcPts val="1000"/>
              </a:spcAft>
              <a:buNone/>
            </a:pPr>
            <a:r>
              <a:rPr lang="en-US" sz="2400" dirty="0">
                <a:latin typeface="Consolas" panose="020B0609020204030204" pitchFamily="49" charset="0"/>
                <a:ea typeface="Cambria" panose="02040503050406030204" pitchFamily="18" charset="0"/>
                <a:cs typeface="Times New Roman" panose="02020603050405020304" pitchFamily="18" charset="0"/>
              </a:rPr>
              <a:t>## Mode (most likely value): 7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latin typeface="Consolas" panose="020B0609020204030204" pitchFamily="49" charset="0"/>
                <a:ea typeface="Cambria" panose="02040503050406030204" pitchFamily="18" charset="0"/>
                <a:cs typeface="Times New Roman" panose="02020603050405020304" pitchFamily="18" charset="0"/>
              </a:rPr>
              <a:t>## Bickel's modal skewness: -0.6 </a:t>
            </a:r>
            <a:br>
              <a:rPr lang="en-US" sz="2400" dirty="0">
                <a:latin typeface="Consolas" panose="020B0609020204030204" pitchFamily="49" charset="0"/>
                <a:ea typeface="Cambria" panose="02040503050406030204" pitchFamily="18" charset="0"/>
                <a:cs typeface="Times New Roman" panose="02020603050405020304" pitchFamily="18" charset="0"/>
              </a:rPr>
            </a:br>
            <a:r>
              <a:rPr lang="en-US" sz="2400" dirty="0">
                <a:latin typeface="Consolas" panose="020B0609020204030204" pitchFamily="49" charset="0"/>
                <a:ea typeface="Cambria" panose="02040503050406030204" pitchFamily="18" charset="0"/>
                <a:cs typeface="Times New Roman" panose="02020603050405020304" pitchFamily="18" charset="0"/>
              </a:rPr>
              <a:t>## Call: </a:t>
            </a:r>
            <a:r>
              <a:rPr lang="en-US" sz="2400" dirty="0" err="1">
                <a:latin typeface="Consolas" panose="020B0609020204030204" pitchFamily="49" charset="0"/>
                <a:ea typeface="Cambria" panose="02040503050406030204" pitchFamily="18" charset="0"/>
                <a:cs typeface="Times New Roman" panose="02020603050405020304" pitchFamily="18" charset="0"/>
              </a:rPr>
              <a:t>mlv.default</a:t>
            </a:r>
            <a:r>
              <a:rPr lang="en-US" sz="2400" dirty="0">
                <a:latin typeface="Consolas" panose="020B0609020204030204" pitchFamily="49" charset="0"/>
                <a:ea typeface="Cambria" panose="02040503050406030204" pitchFamily="18" charset="0"/>
                <a:cs typeface="Times New Roman" panose="02020603050405020304" pitchFamily="18" charset="0"/>
              </a:rPr>
              <a:t>(x = Score, method = "</a:t>
            </a:r>
            <a:r>
              <a:rPr lang="en-US" sz="2400" dirty="0" err="1">
                <a:latin typeface="Consolas" panose="020B0609020204030204" pitchFamily="49" charset="0"/>
                <a:ea typeface="Cambria" panose="02040503050406030204" pitchFamily="18" charset="0"/>
                <a:cs typeface="Times New Roman" panose="02020603050405020304" pitchFamily="18" charset="0"/>
              </a:rPr>
              <a:t>mfv</a:t>
            </a:r>
            <a:r>
              <a:rPr lang="en-US" sz="2400" dirty="0">
                <a:latin typeface="Consolas" panose="020B0609020204030204" pitchFamily="49" charset="0"/>
                <a:ea typeface="Cambria" panose="02040503050406030204" pitchFamily="18" charset="0"/>
                <a:cs typeface="Times New Roman" panose="02020603050405020304" pitchFamily="18" charset="0"/>
              </a:rPr>
              <a:t>")</a:t>
            </a:r>
          </a:p>
        </p:txBody>
      </p:sp>
      <p:pic>
        <p:nvPicPr>
          <p:cNvPr id="2" name="3_1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4510088"/>
            <a:ext cx="487363" cy="487362"/>
          </a:xfrm>
          <a:prstGeom prst="rect">
            <a:avLst/>
          </a:prstGeom>
        </p:spPr>
      </p:pic>
    </p:spTree>
    <p:extLst>
      <p:ext uri="{BB962C8B-B14F-4D97-AF65-F5344CB8AC3E}">
        <p14:creationId xmlns:p14="http://schemas.microsoft.com/office/powerpoint/2010/main" val="2305459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798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Slide Number Placeholder 7"/>
          <p:cNvSpPr>
            <a:spLocks noGrp="1"/>
          </p:cNvSpPr>
          <p:nvPr>
            <p:ph type="sldNum" sz="quarter" idx="12"/>
          </p:nvPr>
        </p:nvSpPr>
        <p:spPr/>
        <p:txBody>
          <a:bodyPr/>
          <a:lstStyle/>
          <a:p>
            <a:fld id="{B7712101-F78A-4C30-B47C-54EF06C7EE38}" type="slidenum">
              <a:rPr lang="en-US" altLang="en-US"/>
              <a:pPr/>
              <a:t>8</a:t>
            </a:fld>
            <a:endParaRPr lang="en-US" altLang="en-US"/>
          </a:p>
        </p:txBody>
      </p:sp>
      <p:sp>
        <p:nvSpPr>
          <p:cNvPr id="5122" name="Rectangle 2"/>
          <p:cNvSpPr>
            <a:spLocks noGrp="1" noChangeArrowheads="1"/>
          </p:cNvSpPr>
          <p:nvPr>
            <p:ph type="title"/>
          </p:nvPr>
        </p:nvSpPr>
        <p:spPr>
          <a:xfrm>
            <a:off x="2100639" y="142376"/>
            <a:ext cx="5618747" cy="857250"/>
          </a:xfrm>
        </p:spPr>
        <p:txBody>
          <a:bodyPr>
            <a:normAutofit/>
          </a:bodyPr>
          <a:lstStyle/>
          <a:p>
            <a:r>
              <a:rPr lang="en-US" altLang="en-US" dirty="0">
                <a:latin typeface="Garamond" panose="02020404030301010803" pitchFamily="18" charset="0"/>
              </a:rPr>
              <a:t>Quiz</a:t>
            </a:r>
          </a:p>
        </p:txBody>
      </p:sp>
      <p:sp>
        <p:nvSpPr>
          <p:cNvPr id="9" name="Rectangle 3"/>
          <p:cNvSpPr txBox="1">
            <a:spLocks noChangeArrowheads="1"/>
          </p:cNvSpPr>
          <p:nvPr/>
        </p:nvSpPr>
        <p:spPr>
          <a:xfrm>
            <a:off x="1219200" y="999626"/>
            <a:ext cx="7162800" cy="3339763"/>
          </a:xfrm>
          <a:prstGeom prst="rect">
            <a:avLst/>
          </a:prstGeom>
        </p:spPr>
        <p:txBody>
          <a:bodyPr vert="horz" lIns="91440" tIns="45720" rIns="91440" bIns="45720" rtlCol="0">
            <a:normAutofit fontScale="925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US" altLang="en-US" b="0" dirty="0"/>
          </a:p>
          <a:p>
            <a:pPr marL="0" indent="0">
              <a:buNone/>
            </a:pPr>
            <a:r>
              <a:rPr lang="en-US" altLang="en-US" sz="2400" b="0" dirty="0">
                <a:latin typeface="Garamond" panose="02020404030301010803" pitchFamily="18" charset="0"/>
              </a:rPr>
              <a:t>Imagine that you have a dataset with some outliers at extreme ends. Which of the following measures of central tendency is most affected by these extreme outliers?</a:t>
            </a:r>
          </a:p>
          <a:p>
            <a:pPr marL="0" indent="0">
              <a:buNone/>
            </a:pPr>
            <a:endParaRPr lang="en-US" altLang="en-US" sz="2400" b="0" dirty="0">
              <a:latin typeface="Garamond" panose="02020404030301010803" pitchFamily="18" charset="0"/>
            </a:endParaRPr>
          </a:p>
          <a:p>
            <a:pPr marL="457200" indent="-457200">
              <a:buAutoNum type="alphaUcParenR"/>
            </a:pPr>
            <a:r>
              <a:rPr lang="en-US" altLang="en-US" sz="2400" b="0" dirty="0">
                <a:latin typeface="Garamond" panose="02020404030301010803" pitchFamily="18" charset="0"/>
              </a:rPr>
              <a:t>Median</a:t>
            </a:r>
          </a:p>
          <a:p>
            <a:pPr marL="457200" indent="-457200">
              <a:buAutoNum type="alphaUcParenR"/>
            </a:pPr>
            <a:r>
              <a:rPr lang="en-US" altLang="en-US" sz="2400" b="0" dirty="0">
                <a:latin typeface="Garamond" panose="02020404030301010803" pitchFamily="18" charset="0"/>
              </a:rPr>
              <a:t>Mean</a:t>
            </a:r>
          </a:p>
          <a:p>
            <a:pPr marL="457200" indent="-457200">
              <a:buAutoNum type="alphaUcParenR"/>
            </a:pPr>
            <a:r>
              <a:rPr lang="en-US" altLang="en-US" sz="2400" b="0" dirty="0">
                <a:latin typeface="Garamond" panose="02020404030301010803" pitchFamily="18" charset="0"/>
              </a:rPr>
              <a:t>Mode</a:t>
            </a:r>
          </a:p>
          <a:p>
            <a:pPr marL="0" indent="0">
              <a:buNone/>
            </a:pPr>
            <a:endParaRPr lang="en-US" altLang="en-US" sz="2400" b="0" dirty="0">
              <a:latin typeface="Garamond" panose="02020404030301010803" pitchFamily="18" charset="0"/>
            </a:endParaRPr>
          </a:p>
          <a:p>
            <a:pPr marL="0" indent="0">
              <a:buNone/>
            </a:pPr>
            <a:r>
              <a:rPr lang="en-US" altLang="en-US" sz="2400" b="0" dirty="0">
                <a:latin typeface="Garamond" panose="02020404030301010803" pitchFamily="18" charset="0"/>
              </a:rPr>
              <a:t>The answer is B: Recall that Mean is affected by </a:t>
            </a:r>
            <a:r>
              <a:rPr lang="en-US" altLang="en-US" sz="2400" b="0">
                <a:latin typeface="Garamond" panose="02020404030301010803" pitchFamily="18" charset="0"/>
              </a:rPr>
              <a:t>extreme values</a:t>
            </a:r>
            <a:endParaRPr lang="en-US" altLang="en-US" sz="2400" b="0" dirty="0">
              <a:latin typeface="Garamond" panose="02020404030301010803" pitchFamily="18" charset="0"/>
            </a:endParaRPr>
          </a:p>
        </p:txBody>
      </p:sp>
    </p:spTree>
    <p:extLst>
      <p:ext uri="{BB962C8B-B14F-4D97-AF65-F5344CB8AC3E}">
        <p14:creationId xmlns:p14="http://schemas.microsoft.com/office/powerpoint/2010/main" val="67564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2" autoUpdateAnimBg="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13052</TotalTime>
  <Words>1316</Words>
  <Application>Microsoft Macintosh PowerPoint</Application>
  <PresentationFormat>On-screen Show (16:9)</PresentationFormat>
  <Paragraphs>64</Paragraphs>
  <Slides>8</Slides>
  <Notes>7</Notes>
  <HiddenSlides>0</HiddenSlides>
  <MMClips>7</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Arial Black</vt:lpstr>
      <vt:lpstr>Calibri</vt:lpstr>
      <vt:lpstr>Cambria</vt:lpstr>
      <vt:lpstr>Consolas</vt:lpstr>
      <vt:lpstr>Garamond</vt:lpstr>
      <vt:lpstr>Times New Roman</vt:lpstr>
      <vt:lpstr>Wingdings</vt:lpstr>
      <vt:lpstr>Office Theme</vt:lpstr>
      <vt:lpstr>Descriptive Statistics: Measures of Central Tendency</vt:lpstr>
      <vt:lpstr>Measure of Central Tendency</vt:lpstr>
      <vt:lpstr>Measures of Central Tendency</vt:lpstr>
      <vt:lpstr>Measures of Central Tendency: Breaking Ties</vt:lpstr>
      <vt:lpstr>Measures of Central Tendency</vt:lpstr>
      <vt:lpstr>Implementation in R</vt:lpstr>
      <vt:lpstr>Implementation in R</vt:lpstr>
      <vt:lpstr>Quiz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222</cp:revision>
  <dcterms:created xsi:type="dcterms:W3CDTF">2016-02-11T18:06:46Z</dcterms:created>
  <dcterms:modified xsi:type="dcterms:W3CDTF">2018-10-11T12:33:28Z</dcterms:modified>
</cp:coreProperties>
</file>

<file path=docProps/thumbnail.jpeg>
</file>